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Syne"/>
      <p:regular r:id="rId17"/>
    </p:embeddedFont>
    <p:embeddedFont>
      <p:font typeface="Syne"/>
      <p:regular r:id="rId18"/>
    </p:embeddedFont>
    <p:embeddedFont>
      <p:font typeface="Arimo"/>
      <p:regular r:id="rId19"/>
    </p:embeddedFont>
    <p:embeddedFont>
      <p:font typeface="Arimo"/>
      <p:regular r:id="rId20"/>
    </p:embeddedFont>
    <p:embeddedFont>
      <p:font typeface="Arimo"/>
      <p:regular r:id="rId21"/>
    </p:embeddedFont>
    <p:embeddedFont>
      <p:font typeface="Arimo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svg"/><Relationship Id="rId4" Type="http://schemas.openxmlformats.org/officeDocument/2006/relationships/image" Target="../media/image-10-4.png"/><Relationship Id="rId5" Type="http://schemas.openxmlformats.org/officeDocument/2006/relationships/image" Target="../media/image-10-5.svg"/><Relationship Id="rId6" Type="http://schemas.openxmlformats.org/officeDocument/2006/relationships/image" Target="../media/image-10-6.png"/><Relationship Id="rId7" Type="http://schemas.openxmlformats.org/officeDocument/2006/relationships/image" Target="../media/image-10-7.svg"/><Relationship Id="rId8" Type="http://schemas.openxmlformats.org/officeDocument/2006/relationships/slideLayout" Target="../slideLayouts/slideLayout11.xml"/><Relationship Id="rId9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svg"/><Relationship Id="rId3" Type="http://schemas.openxmlformats.org/officeDocument/2006/relationships/image" Target="../media/image-5-3.png"/><Relationship Id="rId4" Type="http://schemas.openxmlformats.org/officeDocument/2006/relationships/slideLayout" Target="../slideLayouts/slideLayout6.xml"/><Relationship Id="rId5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slideLayout" Target="../slideLayouts/slideLayout7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svg"/><Relationship Id="rId4" Type="http://schemas.openxmlformats.org/officeDocument/2006/relationships/image" Target="../media/image-7-4.png"/><Relationship Id="rId5" Type="http://schemas.openxmlformats.org/officeDocument/2006/relationships/image" Target="../media/image-7-5.svg"/><Relationship Id="rId6" Type="http://schemas.openxmlformats.org/officeDocument/2006/relationships/image" Target="../media/image-7-6.png"/><Relationship Id="rId7" Type="http://schemas.openxmlformats.org/officeDocument/2006/relationships/image" Target="../media/image-7-7.svg"/><Relationship Id="rId8" Type="http://schemas.openxmlformats.org/officeDocument/2006/relationships/slideLayout" Target="../slideLayouts/slideLayout8.xml"/><Relationship Id="rId9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svg"/><Relationship Id="rId3" Type="http://schemas.openxmlformats.org/officeDocument/2006/relationships/slideLayout" Target="../slideLayouts/slideLayout9.xml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5" Type="http://schemas.openxmlformats.org/officeDocument/2006/relationships/slideLayout" Target="../slideLayouts/slideLayout10.xml"/><Relationship Id="rId6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657588"/>
            <a:ext cx="7468553" cy="35200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A Deployable Multimodal Framework for Automated Counterfeit Medicine Detection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5536644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Presented by </a:t>
            </a:r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Rafiur Rahman Mashrafi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6324124" y="6188869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ID: 2221971042</a:t>
            </a:r>
            <a:endParaRPr lang="en-US" sz="18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212175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Expected Impact</a:t>
            </a:r>
            <a:endParaRPr lang="en-US" sz="44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24124" y="2275165"/>
            <a:ext cx="598408" cy="59840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221736" y="2275165"/>
            <a:ext cx="3309461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Consumer Protection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221736" y="2770703"/>
            <a:ext cx="6570940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Empower patients to verify medicines instantly before purchase</a:t>
            </a:r>
            <a:endParaRPr lang="en-US" sz="18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24124" y="4015502"/>
            <a:ext cx="598408" cy="59840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221736" y="401550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Global Scalability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221736" y="4511040"/>
            <a:ext cx="6570940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Low-cost smartphone solution works across diverse regulatory environments</a:t>
            </a:r>
            <a:endParaRPr lang="en-US" sz="18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324124" y="5755838"/>
            <a:ext cx="598408" cy="59840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221736" y="5755838"/>
            <a:ext cx="375475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Research Advancement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221736" y="6251377"/>
            <a:ext cx="6570940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Public dataset and open methodology accelerate future counterfeit detection research</a:t>
            </a:r>
            <a:endParaRPr lang="en-US" sz="18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9921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4472464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The Problem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5272207"/>
            <a:ext cx="6905744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Counterfeit Medicines: A Global Health Crisis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837724" y="5983129"/>
            <a:ext cx="1295495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Fake drugs threaten lives across developing nations and developed markets alike—current detection fails consumers and pharmacists</a:t>
            </a: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22841" y="1100495"/>
            <a:ext cx="8341519" cy="5879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600"/>
              </a:lnSpc>
              <a:buNone/>
            </a:pPr>
            <a:r>
              <a:rPr lang="en-US" sz="37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Why Existing Methods Fall Short</a:t>
            </a:r>
            <a:endParaRPr lang="en-US" sz="37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2841" y="2719030"/>
            <a:ext cx="8269367" cy="362997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225678" y="5347767"/>
            <a:ext cx="1449522" cy="2106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Lab Testing</a:t>
            </a:r>
            <a:endParaRPr lang="en-US" sz="1300" dirty="0"/>
          </a:p>
        </p:txBody>
      </p:sp>
      <p:sp>
        <p:nvSpPr>
          <p:cNvPr id="5" name="Text 2"/>
          <p:cNvSpPr/>
          <p:nvPr/>
        </p:nvSpPr>
        <p:spPr>
          <a:xfrm>
            <a:off x="2225678" y="5622166"/>
            <a:ext cx="1449522" cy="3287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250"/>
              </a:lnSpc>
              <a:buNone/>
            </a:pPr>
            <a:r>
              <a:rPr lang="en-US" sz="11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Slow and expensive, needs experts</a:t>
            </a:r>
            <a:endParaRPr lang="en-US" sz="1100" dirty="0"/>
          </a:p>
        </p:txBody>
      </p:sp>
      <p:sp>
        <p:nvSpPr>
          <p:cNvPr id="6" name="Text 3"/>
          <p:cNvSpPr/>
          <p:nvPr/>
        </p:nvSpPr>
        <p:spPr>
          <a:xfrm>
            <a:off x="6295491" y="5292016"/>
            <a:ext cx="1449523" cy="2106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Image AI</a:t>
            </a:r>
            <a:endParaRPr lang="en-US" sz="1300" dirty="0"/>
          </a:p>
        </p:txBody>
      </p:sp>
      <p:sp>
        <p:nvSpPr>
          <p:cNvPr id="7" name="Text 4"/>
          <p:cNvSpPr/>
          <p:nvPr/>
        </p:nvSpPr>
        <p:spPr>
          <a:xfrm>
            <a:off x="6295491" y="5566415"/>
            <a:ext cx="1449523" cy="3287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250"/>
              </a:lnSpc>
              <a:buNone/>
            </a:pPr>
            <a:r>
              <a:rPr lang="en-US" sz="11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Ignores text clues, yields gaps</a:t>
            </a:r>
            <a:endParaRPr lang="en-US" sz="1100" dirty="0"/>
          </a:p>
        </p:txBody>
      </p:sp>
      <p:sp>
        <p:nvSpPr>
          <p:cNvPr id="8" name="Text 5"/>
          <p:cNvSpPr/>
          <p:nvPr/>
        </p:nvSpPr>
        <p:spPr>
          <a:xfrm>
            <a:off x="4272531" y="3099688"/>
            <a:ext cx="1449522" cy="2106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Blockchain</a:t>
            </a:r>
            <a:endParaRPr lang="en-US" sz="1300" dirty="0"/>
          </a:p>
        </p:txBody>
      </p:sp>
      <p:sp>
        <p:nvSpPr>
          <p:cNvPr id="9" name="Text 6"/>
          <p:cNvSpPr/>
          <p:nvPr/>
        </p:nvSpPr>
        <p:spPr>
          <a:xfrm>
            <a:off x="4272531" y="3374086"/>
            <a:ext cx="1449522" cy="3287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250"/>
              </a:lnSpc>
              <a:buNone/>
            </a:pPr>
            <a:r>
              <a:rPr lang="en-US" sz="11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Verifies chain but misses fakes</a:t>
            </a:r>
            <a:endParaRPr lang="en-US" sz="1100" dirty="0"/>
          </a:p>
        </p:txBody>
      </p:sp>
      <p:sp>
        <p:nvSpPr>
          <p:cNvPr id="10" name="Shape 7"/>
          <p:cNvSpPr/>
          <p:nvPr/>
        </p:nvSpPr>
        <p:spPr>
          <a:xfrm>
            <a:off x="9587508" y="2126813"/>
            <a:ext cx="4227552" cy="1493520"/>
          </a:xfrm>
          <a:prstGeom prst="roundRect">
            <a:avLst>
              <a:gd name="adj" fmla="val 7347"/>
            </a:avLst>
          </a:prstGeom>
          <a:solidFill>
            <a:srgbClr val="0C0A33"/>
          </a:solidFill>
          <a:ln w="22860">
            <a:solidFill>
              <a:srgbClr val="44426B"/>
            </a:solidFill>
            <a:prstDash val="solid"/>
          </a:ln>
        </p:spPr>
      </p:sp>
      <p:sp>
        <p:nvSpPr>
          <p:cNvPr id="11" name="Shape 8"/>
          <p:cNvSpPr/>
          <p:nvPr/>
        </p:nvSpPr>
        <p:spPr>
          <a:xfrm>
            <a:off x="9564648" y="2126813"/>
            <a:ext cx="91440" cy="1493520"/>
          </a:xfrm>
          <a:prstGeom prst="roundRect">
            <a:avLst>
              <a:gd name="adj" fmla="val 32800"/>
            </a:avLst>
          </a:prstGeom>
          <a:solidFill>
            <a:srgbClr val="8061FF"/>
          </a:solidFill>
          <a:ln/>
        </p:spPr>
      </p:sp>
      <p:sp>
        <p:nvSpPr>
          <p:cNvPr id="12" name="Text 9"/>
          <p:cNvSpPr/>
          <p:nvPr/>
        </p:nvSpPr>
        <p:spPr>
          <a:xfrm>
            <a:off x="9878854" y="2349579"/>
            <a:ext cx="2352199" cy="2940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Lab Testing</a:t>
            </a:r>
            <a:endParaRPr lang="en-US" sz="1850" dirty="0"/>
          </a:p>
        </p:txBody>
      </p:sp>
      <p:sp>
        <p:nvSpPr>
          <p:cNvPr id="13" name="Text 10"/>
          <p:cNvSpPr/>
          <p:nvPr/>
        </p:nvSpPr>
        <p:spPr>
          <a:xfrm>
            <a:off x="9878854" y="2810589"/>
            <a:ext cx="3713440" cy="5869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Expensive, slow, requires expert chemists—inaccessible to most</a:t>
            </a:r>
            <a:endParaRPr lang="en-US" sz="1550" dirty="0"/>
          </a:p>
        </p:txBody>
      </p:sp>
      <p:sp>
        <p:nvSpPr>
          <p:cNvPr id="14" name="Shape 11"/>
          <p:cNvSpPr/>
          <p:nvPr/>
        </p:nvSpPr>
        <p:spPr>
          <a:xfrm>
            <a:off x="9587508" y="3787259"/>
            <a:ext cx="4227552" cy="1493520"/>
          </a:xfrm>
          <a:prstGeom prst="roundRect">
            <a:avLst>
              <a:gd name="adj" fmla="val 7347"/>
            </a:avLst>
          </a:prstGeom>
          <a:solidFill>
            <a:srgbClr val="0C0A33"/>
          </a:solidFill>
          <a:ln w="22860">
            <a:solidFill>
              <a:srgbClr val="44426B"/>
            </a:solidFill>
            <a:prstDash val="solid"/>
          </a:ln>
        </p:spPr>
      </p:sp>
      <p:sp>
        <p:nvSpPr>
          <p:cNvPr id="15" name="Shape 12"/>
          <p:cNvSpPr/>
          <p:nvPr/>
        </p:nvSpPr>
        <p:spPr>
          <a:xfrm>
            <a:off x="9564648" y="3787259"/>
            <a:ext cx="91440" cy="1493520"/>
          </a:xfrm>
          <a:prstGeom prst="roundRect">
            <a:avLst>
              <a:gd name="adj" fmla="val 32800"/>
            </a:avLst>
          </a:prstGeom>
          <a:solidFill>
            <a:srgbClr val="8061FF"/>
          </a:solidFill>
          <a:ln/>
        </p:spPr>
      </p:sp>
      <p:sp>
        <p:nvSpPr>
          <p:cNvPr id="16" name="Text 13"/>
          <p:cNvSpPr/>
          <p:nvPr/>
        </p:nvSpPr>
        <p:spPr>
          <a:xfrm>
            <a:off x="9878854" y="4010025"/>
            <a:ext cx="2352199" cy="2940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Blockchain-Only</a:t>
            </a:r>
            <a:endParaRPr lang="en-US" sz="1850" dirty="0"/>
          </a:p>
        </p:txBody>
      </p:sp>
      <p:sp>
        <p:nvSpPr>
          <p:cNvPr id="17" name="Text 14"/>
          <p:cNvSpPr/>
          <p:nvPr/>
        </p:nvSpPr>
        <p:spPr>
          <a:xfrm>
            <a:off x="9878854" y="4471035"/>
            <a:ext cx="3713440" cy="5869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Verifies supply chain but can't detect cloned QR codes or fake packaging</a:t>
            </a:r>
            <a:endParaRPr lang="en-US" sz="1550" dirty="0"/>
          </a:p>
        </p:txBody>
      </p:sp>
      <p:sp>
        <p:nvSpPr>
          <p:cNvPr id="18" name="Shape 15"/>
          <p:cNvSpPr/>
          <p:nvPr/>
        </p:nvSpPr>
        <p:spPr>
          <a:xfrm>
            <a:off x="9587508" y="5447705"/>
            <a:ext cx="4227552" cy="1493520"/>
          </a:xfrm>
          <a:prstGeom prst="roundRect">
            <a:avLst>
              <a:gd name="adj" fmla="val 7347"/>
            </a:avLst>
          </a:prstGeom>
          <a:solidFill>
            <a:srgbClr val="0C0A33"/>
          </a:solidFill>
          <a:ln w="22860">
            <a:solidFill>
              <a:srgbClr val="44426B"/>
            </a:solidFill>
            <a:prstDash val="solid"/>
          </a:ln>
        </p:spPr>
      </p:sp>
      <p:sp>
        <p:nvSpPr>
          <p:cNvPr id="19" name="Shape 16"/>
          <p:cNvSpPr/>
          <p:nvPr/>
        </p:nvSpPr>
        <p:spPr>
          <a:xfrm>
            <a:off x="9564648" y="5447705"/>
            <a:ext cx="91440" cy="1493520"/>
          </a:xfrm>
          <a:prstGeom prst="roundRect">
            <a:avLst>
              <a:gd name="adj" fmla="val 32800"/>
            </a:avLst>
          </a:prstGeom>
          <a:solidFill>
            <a:srgbClr val="8061FF"/>
          </a:solidFill>
          <a:ln/>
        </p:spPr>
      </p:sp>
      <p:sp>
        <p:nvSpPr>
          <p:cNvPr id="20" name="Text 17"/>
          <p:cNvSpPr/>
          <p:nvPr/>
        </p:nvSpPr>
        <p:spPr>
          <a:xfrm>
            <a:off x="9878854" y="5670471"/>
            <a:ext cx="2352199" cy="2940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Pure Image AI</a:t>
            </a:r>
            <a:endParaRPr lang="en-US" sz="1850" dirty="0"/>
          </a:p>
        </p:txBody>
      </p:sp>
      <p:sp>
        <p:nvSpPr>
          <p:cNvPr id="21" name="Text 18"/>
          <p:cNvSpPr/>
          <p:nvPr/>
        </p:nvSpPr>
        <p:spPr>
          <a:xfrm>
            <a:off x="9878854" y="6131481"/>
            <a:ext cx="3713440" cy="5869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Misses text verification—vulnerable to sophisticated visual copies</a:t>
            </a:r>
            <a:endParaRPr lang="en-US" sz="15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531858"/>
            <a:ext cx="612898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The Stakes Are High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2594848"/>
            <a:ext cx="3614618" cy="2123242"/>
          </a:xfrm>
          <a:prstGeom prst="roundRect">
            <a:avLst>
              <a:gd name="adj" fmla="val 1691"/>
            </a:avLst>
          </a:prstGeom>
          <a:solidFill>
            <a:srgbClr val="2B2952"/>
          </a:solidFill>
          <a:ln/>
        </p:spPr>
      </p:sp>
      <p:sp>
        <p:nvSpPr>
          <p:cNvPr id="5" name="Text 2"/>
          <p:cNvSpPr/>
          <p:nvPr/>
        </p:nvSpPr>
        <p:spPr>
          <a:xfrm>
            <a:off x="1077039" y="2834164"/>
            <a:ext cx="3067407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USA: Fentanyl Crisis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77039" y="3329702"/>
            <a:ext cx="3135987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Falsified prescription opioids evade traditional detection methods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4691658" y="2594848"/>
            <a:ext cx="3614618" cy="2123242"/>
          </a:xfrm>
          <a:prstGeom prst="roundRect">
            <a:avLst>
              <a:gd name="adj" fmla="val 1691"/>
            </a:avLst>
          </a:prstGeom>
          <a:solidFill>
            <a:srgbClr val="2B2952"/>
          </a:solidFill>
          <a:ln/>
        </p:spPr>
      </p:sp>
      <p:sp>
        <p:nvSpPr>
          <p:cNvPr id="8" name="Text 5"/>
          <p:cNvSpPr/>
          <p:nvPr/>
        </p:nvSpPr>
        <p:spPr>
          <a:xfrm>
            <a:off x="4930973" y="283416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Limited Datasets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30973" y="3329702"/>
            <a:ext cx="3135987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Existing AI trained on small, synthetic, or private data—poor real-world performance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837724" y="4957405"/>
            <a:ext cx="7468553" cy="1740218"/>
          </a:xfrm>
          <a:prstGeom prst="roundRect">
            <a:avLst>
              <a:gd name="adj" fmla="val 2063"/>
            </a:avLst>
          </a:prstGeom>
          <a:solidFill>
            <a:srgbClr val="2B2952"/>
          </a:solidFill>
          <a:ln/>
        </p:spPr>
      </p:sp>
      <p:sp>
        <p:nvSpPr>
          <p:cNvPr id="11" name="Text 8"/>
          <p:cNvSpPr/>
          <p:nvPr/>
        </p:nvSpPr>
        <p:spPr>
          <a:xfrm>
            <a:off x="1077039" y="519672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No Integration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77039" y="5692259"/>
            <a:ext cx="6989921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Lack of multimodal, deployable systems for real-time consumer verification</a:t>
            </a:r>
            <a:endParaRPr lang="en-US" sz="18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804505" y="632103"/>
            <a:ext cx="1327785" cy="426244"/>
          </a:xfrm>
          <a:prstGeom prst="roundRect">
            <a:avLst>
              <a:gd name="adj" fmla="val 6472"/>
            </a:avLst>
          </a:prstGeom>
          <a:solidFill>
            <a:srgbClr val="0F004D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942380" y="753308"/>
            <a:ext cx="183833" cy="18383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218128" y="701040"/>
            <a:ext cx="776287" cy="288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MISSION</a:t>
            </a: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804505" y="1146572"/>
            <a:ext cx="5409009" cy="676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300"/>
              </a:lnSpc>
              <a:buNone/>
            </a:pPr>
            <a:r>
              <a:rPr lang="en-US" sz="425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Our Goal</a:t>
            </a:r>
            <a:endParaRPr lang="en-US" sz="42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505" y="2402086"/>
            <a:ext cx="8267581" cy="496050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640491" y="2803922"/>
            <a:ext cx="4192905" cy="1081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8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Develop a </a:t>
            </a:r>
            <a:pPr algn="l" indent="0" marL="0">
              <a:lnSpc>
                <a:spcPts val="2800"/>
              </a:lnSpc>
              <a:buNone/>
            </a:pPr>
            <a:r>
              <a:rPr lang="en-US" sz="1800" b="1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low-cost, multimodal, AI-driven mobile system</a:t>
            </a:r>
            <a:pPr algn="l" indent="0" marL="0">
              <a:lnSpc>
                <a:spcPts val="2800"/>
              </a:lnSpc>
              <a:buNone/>
            </a:pPr>
            <a:r>
              <a:rPr lang="en-US" sz="18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that detects counterfeit medicines by fusing:</a:t>
            </a:r>
            <a:endParaRPr lang="en-US" sz="1800" dirty="0"/>
          </a:p>
        </p:txBody>
      </p:sp>
      <p:sp>
        <p:nvSpPr>
          <p:cNvPr id="8" name="Text 4"/>
          <p:cNvSpPr/>
          <p:nvPr/>
        </p:nvSpPr>
        <p:spPr>
          <a:xfrm>
            <a:off x="9640491" y="4084082"/>
            <a:ext cx="4192905" cy="18026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00"/>
              </a:lnSpc>
              <a:buSzPct val="100000"/>
              <a:buChar char="•"/>
            </a:pPr>
            <a:r>
              <a:rPr lang="en-US" sz="18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Computer vision for packaging analysis</a:t>
            </a:r>
            <a:endParaRPr lang="en-US" sz="1800" dirty="0"/>
          </a:p>
          <a:p>
            <a:pPr algn="l" marL="342900" indent="-342900">
              <a:lnSpc>
                <a:spcPts val="2800"/>
              </a:lnSpc>
              <a:buSzPct val="100000"/>
              <a:buChar char="•"/>
            </a:pPr>
            <a:r>
              <a:rPr lang="en-US" sz="18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OCR for text and serial number verification</a:t>
            </a:r>
            <a:endParaRPr lang="en-US" sz="1800" dirty="0"/>
          </a:p>
          <a:p>
            <a:pPr algn="l" marL="342900" indent="-342900">
              <a:lnSpc>
                <a:spcPts val="2800"/>
              </a:lnSpc>
              <a:buSzPct val="100000"/>
              <a:buChar char="•"/>
            </a:pPr>
            <a:r>
              <a:rPr lang="en-US" sz="18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Lightweight smartphone deployment</a:t>
            </a:r>
            <a:endParaRPr lang="en-US" sz="1800" dirty="0"/>
          </a:p>
        </p:txBody>
      </p:sp>
      <p:sp>
        <p:nvSpPr>
          <p:cNvPr id="9" name="Text 5"/>
          <p:cNvSpPr/>
          <p:nvPr/>
        </p:nvSpPr>
        <p:spPr>
          <a:xfrm>
            <a:off x="9640491" y="6085315"/>
            <a:ext cx="4192905" cy="7210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8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Validated on </a:t>
            </a:r>
            <a:pPr algn="l" indent="0" marL="0">
              <a:lnSpc>
                <a:spcPts val="2800"/>
              </a:lnSpc>
              <a:buNone/>
            </a:pPr>
            <a:r>
              <a:rPr lang="en-US" sz="1800" dirty="0">
                <a:solidFill>
                  <a:srgbClr val="D9E1FF"/>
                </a:solidFill>
                <a:highlight>
                  <a:srgbClr val="8061FF"/>
                </a:highlight>
                <a:latin typeface="Arimo" pitchFamily="34" charset="0"/>
                <a:ea typeface="Arimo" pitchFamily="34" charset="-122"/>
                <a:cs typeface="Arimo" pitchFamily="34" charset="-120"/>
              </a:rPr>
              <a:t>real-world samples</a:t>
            </a:r>
            <a:pPr algn="l" indent="0" marL="0">
              <a:lnSpc>
                <a:spcPts val="2800"/>
              </a:lnSpc>
              <a:buNone/>
            </a:pPr>
            <a:r>
              <a:rPr lang="en-US" sz="18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from low-resource regions</a:t>
            </a:r>
            <a:endParaRPr lang="en-US" sz="18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9503" y="1037630"/>
            <a:ext cx="5308044" cy="6634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200"/>
              </a:lnSpc>
              <a:buNone/>
            </a:pPr>
            <a:r>
              <a:rPr lang="en-US" sz="415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Related Works</a:t>
            </a:r>
            <a:endParaRPr lang="en-US" sz="4150" dirty="0"/>
          </a:p>
        </p:txBody>
      </p:sp>
      <p:sp>
        <p:nvSpPr>
          <p:cNvPr id="3" name="Text 1"/>
          <p:cNvSpPr/>
          <p:nvPr/>
        </p:nvSpPr>
        <p:spPr>
          <a:xfrm>
            <a:off x="789503" y="1786057"/>
            <a:ext cx="5733574" cy="331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Existing Approaches &amp; Their Limitations</a:t>
            </a:r>
            <a:endParaRPr lang="en-US" sz="20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9503" y="2436614"/>
            <a:ext cx="1068705" cy="1068705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123956" y="2436614"/>
            <a:ext cx="1729026" cy="13268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CNN-Based Classification</a:t>
            </a:r>
            <a:endParaRPr lang="en-US" sz="2050" dirty="0"/>
          </a:p>
        </p:txBody>
      </p:sp>
      <p:sp>
        <p:nvSpPr>
          <p:cNvPr id="6" name="Text 3"/>
          <p:cNvSpPr/>
          <p:nvPr/>
        </p:nvSpPr>
        <p:spPr>
          <a:xfrm>
            <a:off x="2123956" y="3890963"/>
            <a:ext cx="1729026" cy="10515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50" i="1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Irhebhude et al. (2024), Thomson &amp; Varuna (2025)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2123956" y="5070038"/>
            <a:ext cx="1729026" cy="2103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Limited to visual features only. Private datasets. No text or contextual analysis</a:t>
            </a:r>
            <a:endParaRPr lang="en-US" sz="175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8729" y="2436614"/>
            <a:ext cx="1068705" cy="1068705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453182" y="2436614"/>
            <a:ext cx="1729145" cy="663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Multimodal LLMs</a:t>
            </a:r>
            <a:endParaRPr lang="en-US" sz="2050" dirty="0"/>
          </a:p>
        </p:txBody>
      </p:sp>
      <p:sp>
        <p:nvSpPr>
          <p:cNvPr id="10" name="Text 6"/>
          <p:cNvSpPr/>
          <p:nvPr/>
        </p:nvSpPr>
        <p:spPr>
          <a:xfrm>
            <a:off x="5453182" y="3227546"/>
            <a:ext cx="1729145" cy="7010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50" i="1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Zakaria et al. (2024)</a:t>
            </a:r>
            <a:endParaRPr lang="en-US" sz="1750" dirty="0"/>
          </a:p>
        </p:txBody>
      </p:sp>
      <p:sp>
        <p:nvSpPr>
          <p:cNvPr id="11" name="Text 7"/>
          <p:cNvSpPr/>
          <p:nvPr/>
        </p:nvSpPr>
        <p:spPr>
          <a:xfrm>
            <a:off x="5453182" y="4056102"/>
            <a:ext cx="1729145" cy="28041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Low accuracy (~74%). Requires reference images. Not robust in poor lighting conditions</a:t>
            </a:r>
            <a:endParaRPr lang="en-US" sz="1750" dirty="0"/>
          </a:p>
        </p:txBody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8074" y="2436614"/>
            <a:ext cx="1068705" cy="1068705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8782526" y="2436614"/>
            <a:ext cx="1729026" cy="9951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Blockchain-Only Systems</a:t>
            </a:r>
            <a:endParaRPr lang="en-US" sz="2050" dirty="0"/>
          </a:p>
        </p:txBody>
      </p:sp>
      <p:sp>
        <p:nvSpPr>
          <p:cNvPr id="14" name="Text 9"/>
          <p:cNvSpPr/>
          <p:nvPr/>
        </p:nvSpPr>
        <p:spPr>
          <a:xfrm>
            <a:off x="8782526" y="3559254"/>
            <a:ext cx="1729026" cy="10515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50" i="1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Sanghi et al. (2021), Islam (2022)</a:t>
            </a:r>
            <a:endParaRPr lang="en-US" sz="1750" dirty="0"/>
          </a:p>
        </p:txBody>
      </p:sp>
      <p:sp>
        <p:nvSpPr>
          <p:cNvPr id="15" name="Text 10"/>
          <p:cNvSpPr/>
          <p:nvPr/>
        </p:nvSpPr>
        <p:spPr>
          <a:xfrm>
            <a:off x="8782526" y="4738330"/>
            <a:ext cx="1729026" cy="24536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No AI detection capability. Assumes stakeholder cooperation. Scalability challenges</a:t>
            </a:r>
            <a:endParaRPr lang="en-US" sz="1750" dirty="0"/>
          </a:p>
        </p:txBody>
      </p:sp>
      <p:pic>
        <p:nvPicPr>
          <p:cNvPr id="16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77299" y="2436614"/>
            <a:ext cx="1068705" cy="1068705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12111752" y="2436614"/>
            <a:ext cx="1729145" cy="663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Hybrid AI + Analytics</a:t>
            </a:r>
            <a:endParaRPr lang="en-US" sz="2050" dirty="0"/>
          </a:p>
        </p:txBody>
      </p:sp>
      <p:sp>
        <p:nvSpPr>
          <p:cNvPr id="18" name="Text 12"/>
          <p:cNvSpPr/>
          <p:nvPr/>
        </p:nvSpPr>
        <p:spPr>
          <a:xfrm>
            <a:off x="12111752" y="3227546"/>
            <a:ext cx="1729145" cy="7010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50" i="1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Alsallal et al. (2018)</a:t>
            </a:r>
            <a:endParaRPr lang="en-US" sz="1750" dirty="0"/>
          </a:p>
        </p:txBody>
      </p:sp>
      <p:sp>
        <p:nvSpPr>
          <p:cNvPr id="19" name="Text 13"/>
          <p:cNvSpPr/>
          <p:nvPr/>
        </p:nvSpPr>
        <p:spPr>
          <a:xfrm>
            <a:off x="12111752" y="4056102"/>
            <a:ext cx="1729145" cy="2103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Small datasets. Not real-time. Requires specialized hardware like XRF analyzers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07455" y="668179"/>
            <a:ext cx="5601533" cy="6899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The Research Gap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6307455" y="1702951"/>
            <a:ext cx="3635931" cy="3000018"/>
          </a:xfrm>
          <a:prstGeom prst="roundRect">
            <a:avLst>
              <a:gd name="adj" fmla="val 1173"/>
            </a:avLst>
          </a:prstGeom>
          <a:solidFill>
            <a:srgbClr val="2B2952"/>
          </a:solidFill>
          <a:ln/>
        </p:spPr>
      </p:sp>
      <p:sp>
        <p:nvSpPr>
          <p:cNvPr id="5" name="Shape 2"/>
          <p:cNvSpPr/>
          <p:nvPr/>
        </p:nvSpPr>
        <p:spPr>
          <a:xfrm>
            <a:off x="6542008" y="1937504"/>
            <a:ext cx="703778" cy="703778"/>
          </a:xfrm>
          <a:prstGeom prst="roundRect">
            <a:avLst>
              <a:gd name="adj" fmla="val 12991434"/>
            </a:avLst>
          </a:prstGeom>
          <a:solidFill>
            <a:srgbClr val="8061FF"/>
          </a:solidFill>
          <a:ln/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35485" y="2130981"/>
            <a:ext cx="316706" cy="31670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542008" y="2871192"/>
            <a:ext cx="2759988" cy="3449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No Integration</a:t>
            </a:r>
            <a:endParaRPr lang="en-US" sz="2150" dirty="0"/>
          </a:p>
        </p:txBody>
      </p:sp>
      <p:sp>
        <p:nvSpPr>
          <p:cNvPr id="8" name="Text 4"/>
          <p:cNvSpPr/>
          <p:nvPr/>
        </p:nvSpPr>
        <p:spPr>
          <a:xfrm>
            <a:off x="6542008" y="3353991"/>
            <a:ext cx="3166824" cy="11144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8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Computer vision + OCR + blockchain + real-time deployment rarely combined</a:t>
            </a:r>
            <a:endParaRPr lang="en-US" sz="1800" dirty="0"/>
          </a:p>
        </p:txBody>
      </p:sp>
      <p:sp>
        <p:nvSpPr>
          <p:cNvPr id="9" name="Shape 5"/>
          <p:cNvSpPr/>
          <p:nvPr/>
        </p:nvSpPr>
        <p:spPr>
          <a:xfrm>
            <a:off x="10173295" y="1702951"/>
            <a:ext cx="3636050" cy="3000018"/>
          </a:xfrm>
          <a:prstGeom prst="roundRect">
            <a:avLst>
              <a:gd name="adj" fmla="val 1173"/>
            </a:avLst>
          </a:prstGeom>
          <a:solidFill>
            <a:srgbClr val="2B2952"/>
          </a:solidFill>
          <a:ln/>
        </p:spPr>
      </p:sp>
      <p:sp>
        <p:nvSpPr>
          <p:cNvPr id="10" name="Shape 6"/>
          <p:cNvSpPr/>
          <p:nvPr/>
        </p:nvSpPr>
        <p:spPr>
          <a:xfrm>
            <a:off x="10407848" y="1937504"/>
            <a:ext cx="703778" cy="703778"/>
          </a:xfrm>
          <a:prstGeom prst="roundRect">
            <a:avLst>
              <a:gd name="adj" fmla="val 12991434"/>
            </a:avLst>
          </a:prstGeom>
          <a:solidFill>
            <a:srgbClr val="8061FF"/>
          </a:solidFill>
          <a:ln/>
        </p:spPr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01325" y="2130981"/>
            <a:ext cx="316706" cy="316706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10407848" y="2871192"/>
            <a:ext cx="2759988" cy="3449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Dataset Scarcity</a:t>
            </a:r>
            <a:endParaRPr lang="en-US" sz="2150" dirty="0"/>
          </a:p>
        </p:txBody>
      </p:sp>
      <p:sp>
        <p:nvSpPr>
          <p:cNvPr id="13" name="Text 8"/>
          <p:cNvSpPr/>
          <p:nvPr/>
        </p:nvSpPr>
        <p:spPr>
          <a:xfrm>
            <a:off x="10407848" y="3353991"/>
            <a:ext cx="3166943" cy="11144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8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Lack of public, diverse, real-world medicine image datasets</a:t>
            </a:r>
            <a:endParaRPr lang="en-US" sz="1800" dirty="0"/>
          </a:p>
        </p:txBody>
      </p:sp>
      <p:sp>
        <p:nvSpPr>
          <p:cNvPr id="14" name="Shape 9"/>
          <p:cNvSpPr/>
          <p:nvPr/>
        </p:nvSpPr>
        <p:spPr>
          <a:xfrm>
            <a:off x="6307455" y="4932878"/>
            <a:ext cx="7501890" cy="2628543"/>
          </a:xfrm>
          <a:prstGeom prst="roundRect">
            <a:avLst>
              <a:gd name="adj" fmla="val 1339"/>
            </a:avLst>
          </a:prstGeom>
          <a:solidFill>
            <a:srgbClr val="2B2952"/>
          </a:solidFill>
          <a:ln/>
        </p:spPr>
      </p:sp>
      <p:sp>
        <p:nvSpPr>
          <p:cNvPr id="15" name="Shape 10"/>
          <p:cNvSpPr/>
          <p:nvPr/>
        </p:nvSpPr>
        <p:spPr>
          <a:xfrm>
            <a:off x="6542008" y="5167432"/>
            <a:ext cx="703778" cy="703778"/>
          </a:xfrm>
          <a:prstGeom prst="roundRect">
            <a:avLst>
              <a:gd name="adj" fmla="val 12991434"/>
            </a:avLst>
          </a:prstGeom>
          <a:solidFill>
            <a:srgbClr val="8061FF"/>
          </a:solidFill>
          <a:ln/>
        </p:spPr>
      </p:sp>
      <p:pic>
        <p:nvPicPr>
          <p:cNvPr id="16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35485" y="5360908"/>
            <a:ext cx="316706" cy="316706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6542008" y="6101120"/>
            <a:ext cx="2831425" cy="3449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Poor Explainability</a:t>
            </a:r>
            <a:endParaRPr lang="en-US" sz="2150" dirty="0"/>
          </a:p>
        </p:txBody>
      </p:sp>
      <p:sp>
        <p:nvSpPr>
          <p:cNvPr id="18" name="Text 12"/>
          <p:cNvSpPr/>
          <p:nvPr/>
        </p:nvSpPr>
        <p:spPr>
          <a:xfrm>
            <a:off x="6542008" y="6583918"/>
            <a:ext cx="7032784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8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Limited transparency and robustness testing across varied environments</a:t>
            </a:r>
            <a:endParaRPr lang="en-US" sz="18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236464" y="1018818"/>
            <a:ext cx="1139309" cy="325636"/>
          </a:xfrm>
          <a:prstGeom prst="roundRect">
            <a:avLst>
              <a:gd name="adj" fmla="val 6899"/>
            </a:avLst>
          </a:prstGeom>
          <a:solidFill>
            <a:srgbClr val="0F004D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348740" y="1106805"/>
            <a:ext cx="149662" cy="14966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573173" y="1074896"/>
            <a:ext cx="690324" cy="2134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1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TIMELINE</a:t>
            </a:r>
            <a:endParaRPr lang="en-US" sz="1150" dirty="0"/>
          </a:p>
        </p:txBody>
      </p:sp>
      <p:sp>
        <p:nvSpPr>
          <p:cNvPr id="5" name="Text 2"/>
          <p:cNvSpPr/>
          <p:nvPr/>
        </p:nvSpPr>
        <p:spPr>
          <a:xfrm>
            <a:off x="1236464" y="1402913"/>
            <a:ext cx="4952524" cy="550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300"/>
              </a:lnSpc>
              <a:buNone/>
            </a:pPr>
            <a:r>
              <a:rPr lang="en-US" sz="345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Proposed Work Plan</a:t>
            </a:r>
            <a:endParaRPr lang="en-US" sz="3450" dirty="0"/>
          </a:p>
        </p:txBody>
      </p:sp>
      <p:sp>
        <p:nvSpPr>
          <p:cNvPr id="6" name="Text 3"/>
          <p:cNvSpPr/>
          <p:nvPr/>
        </p:nvSpPr>
        <p:spPr>
          <a:xfrm>
            <a:off x="1236464" y="2012037"/>
            <a:ext cx="4356735" cy="2752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4-Phase, 4-Month Capstone Project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7303651" y="2506861"/>
            <a:ext cx="22860" cy="4703921"/>
          </a:xfrm>
          <a:prstGeom prst="roundRect">
            <a:avLst>
              <a:gd name="adj" fmla="val 122838"/>
            </a:avLst>
          </a:prstGeom>
          <a:solidFill>
            <a:srgbClr val="44426B"/>
          </a:solidFill>
          <a:ln/>
        </p:spPr>
      </p:sp>
      <p:sp>
        <p:nvSpPr>
          <p:cNvPr id="8" name="Shape 5"/>
          <p:cNvSpPr/>
          <p:nvPr/>
        </p:nvSpPr>
        <p:spPr>
          <a:xfrm>
            <a:off x="6565761" y="2705933"/>
            <a:ext cx="561618" cy="22860"/>
          </a:xfrm>
          <a:prstGeom prst="roundRect">
            <a:avLst>
              <a:gd name="adj" fmla="val 122838"/>
            </a:avLst>
          </a:prstGeom>
          <a:solidFill>
            <a:srgbClr val="44426B"/>
          </a:solidFill>
          <a:ln/>
        </p:spPr>
      </p:sp>
      <p:sp>
        <p:nvSpPr>
          <p:cNvPr id="9" name="Shape 6"/>
          <p:cNvSpPr/>
          <p:nvPr/>
        </p:nvSpPr>
        <p:spPr>
          <a:xfrm>
            <a:off x="7104519" y="2506861"/>
            <a:ext cx="421124" cy="421124"/>
          </a:xfrm>
          <a:prstGeom prst="roundRect">
            <a:avLst>
              <a:gd name="adj" fmla="val 6668"/>
            </a:avLst>
          </a:prstGeom>
          <a:solidFill>
            <a:srgbClr val="2B2952"/>
          </a:solidFill>
          <a:ln/>
        </p:spPr>
      </p:sp>
      <p:sp>
        <p:nvSpPr>
          <p:cNvPr id="10" name="Text 7"/>
          <p:cNvSpPr/>
          <p:nvPr/>
        </p:nvSpPr>
        <p:spPr>
          <a:xfrm>
            <a:off x="7182922" y="2552224"/>
            <a:ext cx="264200" cy="3302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50"/>
              </a:lnSpc>
              <a:buNone/>
            </a:pPr>
            <a:r>
              <a:rPr lang="en-US" sz="20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1</a:t>
            </a:r>
            <a:endParaRPr lang="en-US" sz="2050" dirty="0"/>
          </a:p>
        </p:txBody>
      </p:sp>
      <p:sp>
        <p:nvSpPr>
          <p:cNvPr id="11" name="Text 8"/>
          <p:cNvSpPr/>
          <p:nvPr/>
        </p:nvSpPr>
        <p:spPr>
          <a:xfrm>
            <a:off x="3278267" y="2571155"/>
            <a:ext cx="3100864" cy="2752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Phase 1: Dataset Curation</a:t>
            </a:r>
            <a:endParaRPr lang="en-US" sz="1700" dirty="0"/>
          </a:p>
        </p:txBody>
      </p:sp>
      <p:sp>
        <p:nvSpPr>
          <p:cNvPr id="12" name="Text 9"/>
          <p:cNvSpPr/>
          <p:nvPr/>
        </p:nvSpPr>
        <p:spPr>
          <a:xfrm>
            <a:off x="1236464" y="2934176"/>
            <a:ext cx="5142667" cy="2668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100"/>
              </a:lnSpc>
              <a:buNone/>
            </a:pPr>
            <a:r>
              <a:rPr lang="en-US" sz="1450" b="1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Weeks 1–4</a:t>
            </a:r>
            <a:endParaRPr lang="en-US" sz="1450" dirty="0"/>
          </a:p>
        </p:txBody>
      </p:sp>
      <p:sp>
        <p:nvSpPr>
          <p:cNvPr id="13" name="Text 10"/>
          <p:cNvSpPr/>
          <p:nvPr/>
        </p:nvSpPr>
        <p:spPr>
          <a:xfrm>
            <a:off x="1236464" y="3288744"/>
            <a:ext cx="5142667" cy="8006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4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Collect 5,000+ images (genuine + counterfeits)</a:t>
            </a:r>
            <a:endParaRPr lang="en-US" sz="1450" dirty="0"/>
          </a:p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4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Annotate logos, text regions, batch numbers</a:t>
            </a:r>
            <a:endParaRPr lang="en-US" sz="1450" dirty="0"/>
          </a:p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4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Augment with synthetic variations</a:t>
            </a:r>
            <a:endParaRPr lang="en-US" sz="1450" dirty="0"/>
          </a:p>
        </p:txBody>
      </p:sp>
      <p:sp>
        <p:nvSpPr>
          <p:cNvPr id="14" name="Shape 11"/>
          <p:cNvSpPr/>
          <p:nvPr/>
        </p:nvSpPr>
        <p:spPr>
          <a:xfrm>
            <a:off x="7502783" y="3747492"/>
            <a:ext cx="561618" cy="22860"/>
          </a:xfrm>
          <a:prstGeom prst="roundRect">
            <a:avLst>
              <a:gd name="adj" fmla="val 122838"/>
            </a:avLst>
          </a:prstGeom>
          <a:solidFill>
            <a:srgbClr val="44426B"/>
          </a:solidFill>
          <a:ln/>
        </p:spPr>
      </p:sp>
      <p:sp>
        <p:nvSpPr>
          <p:cNvPr id="15" name="Shape 12"/>
          <p:cNvSpPr/>
          <p:nvPr/>
        </p:nvSpPr>
        <p:spPr>
          <a:xfrm>
            <a:off x="7104519" y="3548420"/>
            <a:ext cx="421124" cy="421124"/>
          </a:xfrm>
          <a:prstGeom prst="roundRect">
            <a:avLst>
              <a:gd name="adj" fmla="val 6668"/>
            </a:avLst>
          </a:prstGeom>
          <a:solidFill>
            <a:srgbClr val="2B2952"/>
          </a:solidFill>
          <a:ln/>
        </p:spPr>
      </p:sp>
      <p:sp>
        <p:nvSpPr>
          <p:cNvPr id="16" name="Text 13"/>
          <p:cNvSpPr/>
          <p:nvPr/>
        </p:nvSpPr>
        <p:spPr>
          <a:xfrm>
            <a:off x="7182922" y="3593783"/>
            <a:ext cx="264200" cy="3302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50"/>
              </a:lnSpc>
              <a:buNone/>
            </a:pPr>
            <a:r>
              <a:rPr lang="en-US" sz="20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2</a:t>
            </a:r>
            <a:endParaRPr lang="en-US" sz="2050" dirty="0"/>
          </a:p>
        </p:txBody>
      </p:sp>
      <p:sp>
        <p:nvSpPr>
          <p:cNvPr id="17" name="Text 14"/>
          <p:cNvSpPr/>
          <p:nvPr/>
        </p:nvSpPr>
        <p:spPr>
          <a:xfrm>
            <a:off x="8251031" y="3612713"/>
            <a:ext cx="3532108" cy="2752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Phase 2: Model Development</a:t>
            </a:r>
            <a:endParaRPr lang="en-US" sz="1700" dirty="0"/>
          </a:p>
        </p:txBody>
      </p:sp>
      <p:sp>
        <p:nvSpPr>
          <p:cNvPr id="18" name="Text 15"/>
          <p:cNvSpPr/>
          <p:nvPr/>
        </p:nvSpPr>
        <p:spPr>
          <a:xfrm>
            <a:off x="8251031" y="3975735"/>
            <a:ext cx="5142786" cy="2668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450" b="1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Weeks 5–10</a:t>
            </a:r>
            <a:endParaRPr lang="en-US" sz="1450" dirty="0"/>
          </a:p>
        </p:txBody>
      </p:sp>
      <p:sp>
        <p:nvSpPr>
          <p:cNvPr id="19" name="Text 16"/>
          <p:cNvSpPr/>
          <p:nvPr/>
        </p:nvSpPr>
        <p:spPr>
          <a:xfrm>
            <a:off x="8251031" y="4228115"/>
            <a:ext cx="5142786" cy="8006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4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Train YOLOv8n for logo detection</a:t>
            </a:r>
            <a:endParaRPr lang="en-US" sz="1450" dirty="0"/>
          </a:p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4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Integrate EasyOCR for text extraction</a:t>
            </a:r>
            <a:endParaRPr lang="en-US" sz="1450" dirty="0"/>
          </a:p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4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Build fusion logic + explainability layer</a:t>
            </a:r>
            <a:endParaRPr lang="en-US" sz="1450" dirty="0"/>
          </a:p>
        </p:txBody>
      </p:sp>
      <p:sp>
        <p:nvSpPr>
          <p:cNvPr id="20" name="Shape 17"/>
          <p:cNvSpPr/>
          <p:nvPr/>
        </p:nvSpPr>
        <p:spPr>
          <a:xfrm>
            <a:off x="6565761" y="4633999"/>
            <a:ext cx="561618" cy="22860"/>
          </a:xfrm>
          <a:prstGeom prst="roundRect">
            <a:avLst>
              <a:gd name="adj" fmla="val 122838"/>
            </a:avLst>
          </a:prstGeom>
          <a:solidFill>
            <a:srgbClr val="44426B"/>
          </a:solidFill>
          <a:ln/>
        </p:spPr>
      </p:sp>
      <p:sp>
        <p:nvSpPr>
          <p:cNvPr id="21" name="Shape 18"/>
          <p:cNvSpPr/>
          <p:nvPr/>
        </p:nvSpPr>
        <p:spPr>
          <a:xfrm>
            <a:off x="7104519" y="4434926"/>
            <a:ext cx="421124" cy="421124"/>
          </a:xfrm>
          <a:prstGeom prst="roundRect">
            <a:avLst>
              <a:gd name="adj" fmla="val 6668"/>
            </a:avLst>
          </a:prstGeom>
          <a:solidFill>
            <a:srgbClr val="2B2952"/>
          </a:solidFill>
          <a:ln/>
        </p:spPr>
      </p:sp>
      <p:sp>
        <p:nvSpPr>
          <p:cNvPr id="22" name="Text 19"/>
          <p:cNvSpPr/>
          <p:nvPr/>
        </p:nvSpPr>
        <p:spPr>
          <a:xfrm>
            <a:off x="7182922" y="4480289"/>
            <a:ext cx="264200" cy="3302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50"/>
              </a:lnSpc>
              <a:buNone/>
            </a:pPr>
            <a:r>
              <a:rPr lang="en-US" sz="20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3</a:t>
            </a:r>
            <a:endParaRPr lang="en-US" sz="2050" dirty="0"/>
          </a:p>
        </p:txBody>
      </p:sp>
      <p:sp>
        <p:nvSpPr>
          <p:cNvPr id="23" name="Text 20"/>
          <p:cNvSpPr/>
          <p:nvPr/>
        </p:nvSpPr>
        <p:spPr>
          <a:xfrm>
            <a:off x="3100268" y="4499220"/>
            <a:ext cx="3278862" cy="2752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Phase 3: Mobile Integration</a:t>
            </a:r>
            <a:endParaRPr lang="en-US" sz="1700" dirty="0"/>
          </a:p>
        </p:txBody>
      </p:sp>
      <p:sp>
        <p:nvSpPr>
          <p:cNvPr id="24" name="Text 21"/>
          <p:cNvSpPr/>
          <p:nvPr/>
        </p:nvSpPr>
        <p:spPr>
          <a:xfrm>
            <a:off x="1236464" y="4862241"/>
            <a:ext cx="5142667" cy="2668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100"/>
              </a:lnSpc>
              <a:buNone/>
            </a:pPr>
            <a:r>
              <a:rPr lang="en-US" sz="1450" b="1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Weeks 11–14</a:t>
            </a:r>
            <a:endParaRPr lang="en-US" sz="1450" dirty="0"/>
          </a:p>
        </p:txBody>
      </p:sp>
      <p:sp>
        <p:nvSpPr>
          <p:cNvPr id="25" name="Text 22"/>
          <p:cNvSpPr/>
          <p:nvPr/>
        </p:nvSpPr>
        <p:spPr>
          <a:xfrm>
            <a:off x="1236464" y="5114621"/>
            <a:ext cx="5142667" cy="8006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4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Develop Android app prototype</a:t>
            </a:r>
            <a:endParaRPr lang="en-US" sz="1450" dirty="0"/>
          </a:p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4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Test varied conditions (lighting, blur)</a:t>
            </a:r>
            <a:endParaRPr lang="en-US" sz="1450" dirty="0"/>
          </a:p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4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Compare baseline approaches</a:t>
            </a:r>
            <a:endParaRPr lang="en-US" sz="1450" dirty="0"/>
          </a:p>
        </p:txBody>
      </p:sp>
      <p:sp>
        <p:nvSpPr>
          <p:cNvPr id="26" name="Shape 23"/>
          <p:cNvSpPr/>
          <p:nvPr/>
        </p:nvSpPr>
        <p:spPr>
          <a:xfrm>
            <a:off x="7502783" y="5520624"/>
            <a:ext cx="561618" cy="22860"/>
          </a:xfrm>
          <a:prstGeom prst="roundRect">
            <a:avLst>
              <a:gd name="adj" fmla="val 122838"/>
            </a:avLst>
          </a:prstGeom>
          <a:solidFill>
            <a:srgbClr val="44426B"/>
          </a:solidFill>
          <a:ln/>
        </p:spPr>
      </p:sp>
      <p:sp>
        <p:nvSpPr>
          <p:cNvPr id="27" name="Shape 24"/>
          <p:cNvSpPr/>
          <p:nvPr/>
        </p:nvSpPr>
        <p:spPr>
          <a:xfrm>
            <a:off x="7104519" y="5321552"/>
            <a:ext cx="421124" cy="421124"/>
          </a:xfrm>
          <a:prstGeom prst="roundRect">
            <a:avLst>
              <a:gd name="adj" fmla="val 6668"/>
            </a:avLst>
          </a:prstGeom>
          <a:solidFill>
            <a:srgbClr val="2B2952"/>
          </a:solidFill>
          <a:ln/>
        </p:spPr>
      </p:sp>
      <p:sp>
        <p:nvSpPr>
          <p:cNvPr id="28" name="Text 25"/>
          <p:cNvSpPr/>
          <p:nvPr/>
        </p:nvSpPr>
        <p:spPr>
          <a:xfrm>
            <a:off x="7182922" y="5366914"/>
            <a:ext cx="264200" cy="3302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50"/>
              </a:lnSpc>
              <a:buNone/>
            </a:pPr>
            <a:r>
              <a:rPr lang="en-US" sz="20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4</a:t>
            </a:r>
            <a:endParaRPr lang="en-US" sz="2050" dirty="0"/>
          </a:p>
        </p:txBody>
      </p:sp>
      <p:sp>
        <p:nvSpPr>
          <p:cNvPr id="29" name="Text 26"/>
          <p:cNvSpPr/>
          <p:nvPr/>
        </p:nvSpPr>
        <p:spPr>
          <a:xfrm>
            <a:off x="8251031" y="5385845"/>
            <a:ext cx="2381607" cy="2752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Phase 4: Evaluation</a:t>
            </a:r>
            <a:endParaRPr lang="en-US" sz="1700" dirty="0"/>
          </a:p>
        </p:txBody>
      </p:sp>
      <p:sp>
        <p:nvSpPr>
          <p:cNvPr id="30" name="Text 27"/>
          <p:cNvSpPr/>
          <p:nvPr/>
        </p:nvSpPr>
        <p:spPr>
          <a:xfrm>
            <a:off x="8251031" y="5748867"/>
            <a:ext cx="5142786" cy="2668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450" b="1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Weeks 15–16</a:t>
            </a:r>
            <a:endParaRPr lang="en-US" sz="1450" dirty="0"/>
          </a:p>
        </p:txBody>
      </p:sp>
      <p:sp>
        <p:nvSpPr>
          <p:cNvPr id="31" name="Text 28"/>
          <p:cNvSpPr/>
          <p:nvPr/>
        </p:nvSpPr>
        <p:spPr>
          <a:xfrm>
            <a:off x="8251031" y="6001246"/>
            <a:ext cx="5142786" cy="8006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4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Measure accuracy, precision, recall, F1</a:t>
            </a:r>
            <a:endParaRPr lang="en-US" sz="1450" dirty="0"/>
          </a:p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4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User study with local pharmacists</a:t>
            </a:r>
            <a:endParaRPr lang="en-US" sz="1450" dirty="0"/>
          </a:p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4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Final report and demo video</a:t>
            </a:r>
            <a:endParaRPr lang="en-US" sz="14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9503" y="677585"/>
            <a:ext cx="5309949" cy="6634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200"/>
              </a:lnSpc>
              <a:buNone/>
            </a:pPr>
            <a:r>
              <a:rPr lang="en-US" sz="415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Phase Breakdown</a:t>
            </a:r>
            <a:endParaRPr lang="en-US" sz="41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9503" y="1898928"/>
            <a:ext cx="1127879" cy="135350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129909" y="2124432"/>
            <a:ext cx="2654022" cy="331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Data</a:t>
            </a:r>
            <a:endParaRPr lang="en-US" sz="2050" dirty="0"/>
          </a:p>
        </p:txBody>
      </p:sp>
      <p:sp>
        <p:nvSpPr>
          <p:cNvPr id="5" name="Text 2"/>
          <p:cNvSpPr/>
          <p:nvPr/>
        </p:nvSpPr>
        <p:spPr>
          <a:xfrm>
            <a:off x="2129909" y="2668667"/>
            <a:ext cx="4910137" cy="3505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Curate diverse real-world samples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503" y="3252430"/>
            <a:ext cx="1127879" cy="135350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2129909" y="3477935"/>
            <a:ext cx="2654022" cy="331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AI Model</a:t>
            </a:r>
            <a:endParaRPr lang="en-US" sz="2050" dirty="0"/>
          </a:p>
        </p:txBody>
      </p:sp>
      <p:sp>
        <p:nvSpPr>
          <p:cNvPr id="8" name="Text 4"/>
          <p:cNvSpPr/>
          <p:nvPr/>
        </p:nvSpPr>
        <p:spPr>
          <a:xfrm>
            <a:off x="2129909" y="4022169"/>
            <a:ext cx="4910137" cy="3505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Fuse vision + text intelligence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503" y="4605933"/>
            <a:ext cx="1127879" cy="1353503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2129909" y="4831437"/>
            <a:ext cx="2654022" cy="331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Deploy</a:t>
            </a:r>
            <a:endParaRPr lang="en-US" sz="2050" dirty="0"/>
          </a:p>
        </p:txBody>
      </p:sp>
      <p:sp>
        <p:nvSpPr>
          <p:cNvPr id="11" name="Text 6"/>
          <p:cNvSpPr/>
          <p:nvPr/>
        </p:nvSpPr>
        <p:spPr>
          <a:xfrm>
            <a:off x="2129909" y="5375672"/>
            <a:ext cx="4910137" cy="3505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Mobile-ready, accessible</a:t>
            </a:r>
            <a:endParaRPr lang="en-US" sz="17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503" y="5959435"/>
            <a:ext cx="1127879" cy="1353503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2129909" y="6184940"/>
            <a:ext cx="2654022" cy="331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Validate</a:t>
            </a:r>
            <a:endParaRPr lang="en-US" sz="2050" dirty="0"/>
          </a:p>
        </p:txBody>
      </p:sp>
      <p:sp>
        <p:nvSpPr>
          <p:cNvPr id="14" name="Text 8"/>
          <p:cNvSpPr/>
          <p:nvPr/>
        </p:nvSpPr>
        <p:spPr>
          <a:xfrm>
            <a:off x="2129909" y="6729174"/>
            <a:ext cx="4910137" cy="3505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Real-world pharmacist feedback</a:t>
            </a:r>
            <a:endParaRPr lang="en-US" sz="1750" dirty="0"/>
          </a:p>
        </p:txBody>
      </p:sp>
      <p:sp>
        <p:nvSpPr>
          <p:cNvPr id="15" name="Text 9"/>
          <p:cNvSpPr/>
          <p:nvPr/>
        </p:nvSpPr>
        <p:spPr>
          <a:xfrm>
            <a:off x="7597973" y="1872377"/>
            <a:ext cx="2654022" cy="331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Key Innovations</a:t>
            </a:r>
            <a:endParaRPr lang="en-US" sz="2050" dirty="0"/>
          </a:p>
        </p:txBody>
      </p:sp>
      <p:sp>
        <p:nvSpPr>
          <p:cNvPr id="16" name="Shape 10"/>
          <p:cNvSpPr/>
          <p:nvPr/>
        </p:nvSpPr>
        <p:spPr>
          <a:xfrm>
            <a:off x="7597973" y="2443163"/>
            <a:ext cx="3018949" cy="2264569"/>
          </a:xfrm>
          <a:prstGeom prst="roundRect">
            <a:avLst>
              <a:gd name="adj" fmla="val 1494"/>
            </a:avLst>
          </a:prstGeom>
          <a:solidFill>
            <a:srgbClr val="0C0A33"/>
          </a:solidFill>
          <a:ln w="30480">
            <a:solidFill>
              <a:srgbClr val="44426B"/>
            </a:solidFill>
            <a:prstDash val="solid"/>
          </a:ln>
        </p:spPr>
      </p:sp>
      <p:sp>
        <p:nvSpPr>
          <p:cNvPr id="17" name="Text 11"/>
          <p:cNvSpPr/>
          <p:nvPr/>
        </p:nvSpPr>
        <p:spPr>
          <a:xfrm>
            <a:off x="7853958" y="2699147"/>
            <a:ext cx="2506980" cy="1752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50" b="1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Multimodal Fusion:</a:t>
            </a:r>
            <a:pPr algn="l" indent="0" marL="0">
              <a:lnSpc>
                <a:spcPts val="2750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Combines visual + textual confidence scores for robust detection</a:t>
            </a:r>
            <a:endParaRPr lang="en-US" sz="1750" dirty="0"/>
          </a:p>
        </p:txBody>
      </p:sp>
      <p:sp>
        <p:nvSpPr>
          <p:cNvPr id="18" name="Shape 12"/>
          <p:cNvSpPr/>
          <p:nvPr/>
        </p:nvSpPr>
        <p:spPr>
          <a:xfrm>
            <a:off x="10829449" y="2443163"/>
            <a:ext cx="3019068" cy="2264569"/>
          </a:xfrm>
          <a:prstGeom prst="roundRect">
            <a:avLst>
              <a:gd name="adj" fmla="val 1494"/>
            </a:avLst>
          </a:prstGeom>
          <a:solidFill>
            <a:srgbClr val="0C0A33"/>
          </a:solidFill>
          <a:ln w="30480">
            <a:solidFill>
              <a:srgbClr val="44426B"/>
            </a:solidFill>
            <a:prstDash val="solid"/>
          </a:ln>
        </p:spPr>
      </p:sp>
      <p:sp>
        <p:nvSpPr>
          <p:cNvPr id="19" name="Text 13"/>
          <p:cNvSpPr/>
          <p:nvPr/>
        </p:nvSpPr>
        <p:spPr>
          <a:xfrm>
            <a:off x="11085433" y="2699147"/>
            <a:ext cx="2507099" cy="14020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50" b="1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Explainability:</a:t>
            </a:r>
            <a:pPr algn="l" indent="0" marL="0">
              <a:lnSpc>
                <a:spcPts val="2750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Grad-CAM visualization shows </a:t>
            </a:r>
            <a:pPr algn="l" indent="0" marL="0">
              <a:lnSpc>
                <a:spcPts val="2750"/>
              </a:lnSpc>
              <a:buNone/>
            </a:pPr>
            <a:r>
              <a:rPr lang="en-US" sz="1750" i="1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why</a:t>
            </a:r>
            <a:pPr algn="l" indent="0" marL="0">
              <a:lnSpc>
                <a:spcPts val="2750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AI flagged a medicine as counterfeit</a:t>
            </a:r>
            <a:endParaRPr lang="en-US" sz="1750" dirty="0"/>
          </a:p>
        </p:txBody>
      </p:sp>
      <p:sp>
        <p:nvSpPr>
          <p:cNvPr id="20" name="Shape 14"/>
          <p:cNvSpPr/>
          <p:nvPr/>
        </p:nvSpPr>
        <p:spPr>
          <a:xfrm>
            <a:off x="7597973" y="4920258"/>
            <a:ext cx="6250543" cy="1213009"/>
          </a:xfrm>
          <a:prstGeom prst="roundRect">
            <a:avLst>
              <a:gd name="adj" fmla="val 2790"/>
            </a:avLst>
          </a:prstGeom>
          <a:solidFill>
            <a:srgbClr val="0C0A33"/>
          </a:solidFill>
          <a:ln w="30480">
            <a:solidFill>
              <a:srgbClr val="44426B"/>
            </a:solidFill>
            <a:prstDash val="solid"/>
          </a:ln>
        </p:spPr>
      </p:sp>
      <p:sp>
        <p:nvSpPr>
          <p:cNvPr id="21" name="Text 15"/>
          <p:cNvSpPr/>
          <p:nvPr/>
        </p:nvSpPr>
        <p:spPr>
          <a:xfrm>
            <a:off x="7853958" y="5176242"/>
            <a:ext cx="5738574" cy="7010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50" b="1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Real-World Focus:</a:t>
            </a:r>
            <a:pPr algn="l" indent="0" marL="0">
              <a:lnSpc>
                <a:spcPts val="2750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Tested on damaged packaging, poor lighting, and blur scenarios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2026-02-06T16:54:11Z</dcterms:created>
  <dcterms:modified xsi:type="dcterms:W3CDTF">2026-02-06T16:54:11Z</dcterms:modified>
</cp:coreProperties>
</file>